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73" r:id="rId12"/>
    <p:sldId id="266" r:id="rId13"/>
    <p:sldId id="267" r:id="rId14"/>
    <p:sldId id="272" r:id="rId15"/>
    <p:sldId id="269" r:id="rId16"/>
    <p:sldId id="278" r:id="rId17"/>
    <p:sldId id="270" r:id="rId18"/>
    <p:sldId id="275" r:id="rId19"/>
    <p:sldId id="279" r:id="rId20"/>
    <p:sldId id="271" r:id="rId21"/>
    <p:sldId id="276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791" autoAdjust="0"/>
  </p:normalViewPr>
  <p:slideViewPr>
    <p:cSldViewPr>
      <p:cViewPr>
        <p:scale>
          <a:sx n="100" d="100"/>
          <a:sy n="100" d="100"/>
        </p:scale>
        <p:origin x="-19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CC4F2-30E5-49AA-BC51-2AC4B09813AB}" type="datetimeFigureOut">
              <a:rPr lang="en-US" smtClean="0"/>
              <a:t>10/28/2014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1217A-4899-4248-9938-51F6C3F684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223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Models, Meta-models, and model instances</a:t>
            </a:r>
          </a:p>
          <a:p>
            <a:r>
              <a:rPr lang="en-US" dirty="0" smtClean="0"/>
              <a:t>Other</a:t>
            </a:r>
            <a:r>
              <a:rPr lang="en-US" baseline="0" dirty="0" smtClean="0"/>
              <a:t> examples: Law, history, family history</a:t>
            </a:r>
          </a:p>
          <a:p>
            <a:r>
              <a:rPr lang="en-US" baseline="0" dirty="0" smtClean="0"/>
              <a:t>Validation: Did you build the right software to solve the problem? </a:t>
            </a:r>
          </a:p>
          <a:p>
            <a:r>
              <a:rPr lang="en-US" baseline="0" dirty="0" smtClean="0"/>
              <a:t>	Models of Quality  -- Did you build the right model</a:t>
            </a:r>
          </a:p>
          <a:p>
            <a:r>
              <a:rPr lang="en-US" baseline="0" dirty="0" smtClean="0"/>
              <a:t>Verification: Did you build the software correctly?</a:t>
            </a:r>
          </a:p>
          <a:p>
            <a:r>
              <a:rPr lang="en-US" baseline="0" dirty="0" smtClean="0"/>
              <a:t>	Quality of Model – Is the model of high quality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217A-4899-4248-9938-51F6C3F684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95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Same Meta-model:</a:t>
            </a:r>
          </a:p>
          <a:p>
            <a:r>
              <a:rPr lang="en-US" dirty="0" smtClean="0"/>
              <a:t>	1.</a:t>
            </a:r>
            <a:r>
              <a:rPr lang="en-US" baseline="0" dirty="0" smtClean="0"/>
              <a:t> Add to A to get B</a:t>
            </a:r>
          </a:p>
          <a:p>
            <a:r>
              <a:rPr lang="en-US" baseline="0" dirty="0" smtClean="0"/>
              <a:t>	2. Add to B to get A</a:t>
            </a:r>
          </a:p>
          <a:p>
            <a:r>
              <a:rPr lang="en-US" baseline="0" dirty="0" smtClean="0"/>
              <a:t>	3. Transforms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217A-4899-4248-9938-51F6C3F6840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1532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Problem 1 still has the</a:t>
            </a:r>
            <a:r>
              <a:rPr lang="en-US" baseline="0" dirty="0" smtClean="0"/>
              <a:t> Unified Model Assumption</a:t>
            </a:r>
          </a:p>
          <a:p>
            <a:r>
              <a:rPr lang="en-US" baseline="0" dirty="0" smtClean="0"/>
              <a:t>Shipping models, even meta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217A-4899-4248-9938-51F6C3F68406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153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Human to Human</a:t>
            </a:r>
          </a:p>
          <a:p>
            <a:r>
              <a:rPr lang="en-US" dirty="0" smtClean="0"/>
              <a:t>Machine to Machine</a:t>
            </a:r>
          </a:p>
          <a:p>
            <a:r>
              <a:rPr lang="en-US" dirty="0" smtClean="0"/>
              <a:t>Human to Machine</a:t>
            </a:r>
          </a:p>
          <a:p>
            <a:r>
              <a:rPr lang="en-US" dirty="0" smtClean="0"/>
              <a:t>Machine to Machine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217A-4899-4248-9938-51F6C3F68406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1936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to or</a:t>
            </a:r>
          </a:p>
          <a:p>
            <a:r>
              <a:rPr lang="en-US" dirty="0" smtClean="0"/>
              <a:t>Refresher</a:t>
            </a:r>
            <a:r>
              <a:rPr lang="en-US" baseline="0" dirty="0" smtClean="0"/>
              <a:t> on modus </a:t>
            </a:r>
            <a:r>
              <a:rPr lang="en-US" baseline="0" dirty="0" err="1" smtClean="0"/>
              <a:t>tollens</a:t>
            </a:r>
            <a:endParaRPr lang="en-US" baseline="0" dirty="0" smtClean="0"/>
          </a:p>
          <a:p>
            <a:r>
              <a:rPr lang="en-US" baseline="0" dirty="0" smtClean="0"/>
              <a:t>Follow exactly</a:t>
            </a:r>
          </a:p>
          <a:p>
            <a:r>
              <a:rPr lang="en-US" baseline="0" dirty="0" smtClean="0"/>
              <a:t>Mention OSA (not needed)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217A-4899-4248-9938-51F6C3F68406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305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Flash 2</a:t>
            </a:r>
            <a:r>
              <a:rPr lang="en-US" baseline="30000" dirty="0" smtClean="0"/>
              <a:t>nd</a:t>
            </a:r>
            <a:r>
              <a:rPr lang="en-US" dirty="0" smtClean="0"/>
              <a:t> Earlier</a:t>
            </a:r>
          </a:p>
          <a:p>
            <a:r>
              <a:rPr lang="en-US" dirty="0" smtClean="0"/>
              <a:t>Point to snow bank and trees on left</a:t>
            </a:r>
          </a:p>
          <a:p>
            <a:r>
              <a:rPr lang="en-US" dirty="0" smtClean="0"/>
              <a:t>Difference</a:t>
            </a:r>
            <a:r>
              <a:rPr lang="en-US" baseline="0" dirty="0" smtClean="0"/>
              <a:t> between</a:t>
            </a:r>
            <a:r>
              <a:rPr lang="en-US" dirty="0" smtClean="0"/>
              <a:t> record</a:t>
            </a:r>
            <a:r>
              <a:rPr lang="en-US" baseline="0" dirty="0" smtClean="0"/>
              <a:t> player and “</a:t>
            </a:r>
            <a:r>
              <a:rPr lang="en-US" baseline="0" dirty="0" err="1" smtClean="0"/>
              <a:t>HiFi</a:t>
            </a:r>
            <a:r>
              <a:rPr lang="en-US" baseline="0" dirty="0" smtClean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217A-4899-4248-9938-51F6C3F6840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031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“usually defined”</a:t>
            </a:r>
          </a:p>
          <a:p>
            <a:r>
              <a:rPr lang="en-US" dirty="0" smtClean="0"/>
              <a:t>Make</a:t>
            </a:r>
            <a:r>
              <a:rPr lang="en-US" baseline="0" dirty="0" smtClean="0"/>
              <a:t> strong verbs</a:t>
            </a:r>
          </a:p>
          <a:p>
            <a:r>
              <a:rPr lang="en-US" baseline="0" dirty="0" smtClean="0"/>
              <a:t>Shorter lines</a:t>
            </a:r>
          </a:p>
          <a:p>
            <a:r>
              <a:rPr lang="en-US" baseline="0" dirty="0" smtClean="0"/>
              <a:t>Less line</a:t>
            </a:r>
          </a:p>
          <a:p>
            <a:r>
              <a:rPr lang="en-US" baseline="0" dirty="0" smtClean="0"/>
              <a:t>Parallel Construction</a:t>
            </a:r>
          </a:p>
          <a:p>
            <a:r>
              <a:rPr lang="en-US" baseline="0" dirty="0" smtClean="0"/>
              <a:t>Watch Periods =&gt; Too long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217A-4899-4248-9938-51F6C3F6840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236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Mother means “Birth Mother”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217A-4899-4248-9938-51F6C3F6840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06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Custom Implementation</a:t>
            </a:r>
          </a:p>
          <a:p>
            <a:pPr marL="228600" indent="-228600">
              <a:buAutoNum type="arabicPeriod"/>
            </a:pPr>
            <a:r>
              <a:rPr lang="en-US" dirty="0" smtClean="0"/>
              <a:t>Working on event-based</a:t>
            </a:r>
            <a:r>
              <a:rPr lang="en-US" baseline="0" dirty="0" smtClean="0"/>
              <a:t> implementation with listeners and controllers registered with listener much like GUI.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217A-4899-4248-9938-51F6C3F6840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0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Birth Mother in traditional</a:t>
            </a:r>
          </a:p>
          <a:p>
            <a:r>
              <a:rPr lang="en-US" dirty="0" smtClean="0"/>
              <a:t>Family History , Keep others, Medical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217A-4899-4248-9938-51F6C3F6840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290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Soft constraint</a:t>
            </a:r>
            <a:r>
              <a:rPr lang="en-US" baseline="0" dirty="0" smtClean="0"/>
              <a:t>:    Discreet distribution represented by domain, co-domain pairs</a:t>
            </a:r>
          </a:p>
          <a:p>
            <a:r>
              <a:rPr lang="en-US" baseline="0" dirty="0" smtClean="0"/>
              <a:t>	       Well defined function (e.g. Poisson, Normal, etc.)</a:t>
            </a:r>
          </a:p>
          <a:p>
            <a:r>
              <a:rPr lang="en-US" baseline="0" dirty="0" smtClean="0"/>
              <a:t>	      Custom implemented function</a:t>
            </a:r>
          </a:p>
          <a:p>
            <a:r>
              <a:rPr lang="en-US" baseline="0" dirty="0" smtClean="0"/>
              <a:t>		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217A-4899-4248-9938-51F6C3F6840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03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Evidence</a:t>
            </a:r>
            <a:r>
              <a:rPr lang="en-US" baseline="0" dirty="0" smtClean="0"/>
              <a:t> could also be associated with object-sets.</a:t>
            </a:r>
          </a:p>
          <a:p>
            <a:r>
              <a:rPr lang="en-US" baseline="0" dirty="0" smtClean="0"/>
              <a:t>Evidence is NOT an association class.</a:t>
            </a:r>
          </a:p>
          <a:p>
            <a:r>
              <a:rPr lang="en-US" baseline="0" dirty="0" smtClean="0"/>
              <a:t>	Association class is  semantically equivalent to an n-</a:t>
            </a:r>
            <a:r>
              <a:rPr lang="en-US" baseline="0" dirty="0" err="1" smtClean="0"/>
              <a:t>ary</a:t>
            </a:r>
            <a:r>
              <a:rPr lang="en-US" baseline="0" dirty="0" smtClean="0"/>
              <a:t> association or relation</a:t>
            </a:r>
          </a:p>
          <a:p>
            <a:r>
              <a:rPr lang="en-US" baseline="0" dirty="0" smtClean="0"/>
              <a:t>Evidence is information about the information.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Information vs. Formal 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217A-4899-4248-9938-51F6C3F6840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12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Evidentiary logic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217A-4899-4248-9938-51F6C3F6840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963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6B0D-50DA-46C0-8788-63FC828516B5}" type="datetimeFigureOut">
              <a:rPr lang="en-US" smtClean="0"/>
              <a:t>10/28/2014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1ED6-6379-4964-A818-8B4DA02CC73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6B0D-50DA-46C0-8788-63FC828516B5}" type="datetimeFigureOut">
              <a:rPr lang="en-US" smtClean="0"/>
              <a:t>10/28/2014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1ED6-6379-4964-A818-8B4DA02CC73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6B0D-50DA-46C0-8788-63FC828516B5}" type="datetimeFigureOut">
              <a:rPr lang="en-US" smtClean="0"/>
              <a:t>10/28/2014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1ED6-6379-4964-A818-8B4DA02CC73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6B0D-50DA-46C0-8788-63FC828516B5}" type="datetimeFigureOut">
              <a:rPr lang="en-US" smtClean="0"/>
              <a:t>10/28/2014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1ED6-6379-4964-A818-8B4DA02CC73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6B0D-50DA-46C0-8788-63FC828516B5}" type="datetimeFigureOut">
              <a:rPr lang="en-US" smtClean="0"/>
              <a:t>10/28/2014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1ED6-6379-4964-A818-8B4DA02CC73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6B0D-50DA-46C0-8788-63FC828516B5}" type="datetimeFigureOut">
              <a:rPr lang="en-US" smtClean="0"/>
              <a:t>10/28/2014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1ED6-6379-4964-A818-8B4DA02CC73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6B0D-50DA-46C0-8788-63FC828516B5}" type="datetimeFigureOut">
              <a:rPr lang="en-US" smtClean="0"/>
              <a:t>10/28/2014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1ED6-6379-4964-A818-8B4DA02CC73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6B0D-50DA-46C0-8788-63FC828516B5}" type="datetimeFigureOut">
              <a:rPr lang="en-US" smtClean="0"/>
              <a:t>10/28/2014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1ED6-6379-4964-A818-8B4DA02CC73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6B0D-50DA-46C0-8788-63FC828516B5}" type="datetimeFigureOut">
              <a:rPr lang="en-US" smtClean="0"/>
              <a:t>10/28/2014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1ED6-6379-4964-A818-8B4DA02CC73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6B0D-50DA-46C0-8788-63FC828516B5}" type="datetimeFigureOut">
              <a:rPr lang="en-US" smtClean="0"/>
              <a:t>10/28/2014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F1ED6-6379-4964-A818-8B4DA02CC73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6B0D-50DA-46C0-8788-63FC828516B5}" type="datetimeFigureOut">
              <a:rPr lang="en-US" smtClean="0"/>
              <a:t>10/28/2014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5AF1ED6-6379-4964-A818-8B4DA02CC73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EF6B0D-50DA-46C0-8788-63FC828516B5}" type="datetimeFigureOut">
              <a:rPr lang="en-US" smtClean="0"/>
              <a:t>10/28/2014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AF1ED6-6379-4964-A818-8B4DA02CC739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Improving Quality Through Increased Fidelity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572000"/>
            <a:ext cx="7854696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Scott N. </a:t>
            </a:r>
            <a:r>
              <a:rPr lang="en-US" dirty="0" err="1" smtClean="0"/>
              <a:t>Woodfield</a:t>
            </a:r>
            <a:endParaRPr lang="en-US" dirty="0" smtClean="0"/>
          </a:p>
          <a:p>
            <a:pPr algn="l"/>
            <a:r>
              <a:rPr lang="en-US" dirty="0" smtClean="0"/>
              <a:t>David W. </a:t>
            </a:r>
            <a:r>
              <a:rPr lang="en-US" dirty="0" err="1" smtClean="0"/>
              <a:t>Embley</a:t>
            </a:r>
            <a:endParaRPr lang="en-US" dirty="0" smtClean="0"/>
          </a:p>
          <a:p>
            <a:pPr algn="l"/>
            <a:r>
              <a:rPr lang="en-US" dirty="0" smtClean="0"/>
              <a:t>Stephen W. </a:t>
            </a:r>
            <a:r>
              <a:rPr lang="en-US" dirty="0" err="1" smtClean="0"/>
              <a:t>Liddle</a:t>
            </a:r>
            <a:endParaRPr lang="en-US" dirty="0" smtClean="0"/>
          </a:p>
          <a:p>
            <a:pPr algn="l"/>
            <a:r>
              <a:rPr lang="en-US" dirty="0" smtClean="0"/>
              <a:t>Brigham Young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56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Model of Constraints</a:t>
            </a:r>
            <a:endParaRPr lang="en-US" dirty="0"/>
          </a:p>
        </p:txBody>
      </p:sp>
      <p:cxnSp>
        <p:nvCxnSpPr>
          <p:cNvPr id="32" name="Straight Connector 31"/>
          <p:cNvCxnSpPr>
            <a:stCxn id="22" idx="3"/>
          </p:cNvCxnSpPr>
          <p:nvPr/>
        </p:nvCxnSpPr>
        <p:spPr>
          <a:xfrm>
            <a:off x="4271706" y="2721609"/>
            <a:ext cx="223050" cy="82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4" idx="3"/>
          </p:cNvCxnSpPr>
          <p:nvPr/>
        </p:nvCxnSpPr>
        <p:spPr>
          <a:xfrm>
            <a:off x="2489856" y="4602988"/>
            <a:ext cx="0" cy="18749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0" idx="0"/>
            <a:endCxn id="39" idx="0"/>
          </p:cNvCxnSpPr>
          <p:nvPr/>
        </p:nvCxnSpPr>
        <p:spPr>
          <a:xfrm rot="5400000" flipH="1" flipV="1">
            <a:off x="3380781" y="2824738"/>
            <a:ext cx="12700" cy="1781850"/>
          </a:xfrm>
          <a:prstGeom prst="bentConnector3">
            <a:avLst>
              <a:gd name="adj1" fmla="val 180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/>
          <p:cNvGrpSpPr/>
          <p:nvPr/>
        </p:nvGrpSpPr>
        <p:grpSpPr>
          <a:xfrm>
            <a:off x="179256" y="2023280"/>
            <a:ext cx="5811150" cy="3643506"/>
            <a:chOff x="207831" y="2416903"/>
            <a:chExt cx="5811150" cy="3643506"/>
          </a:xfrm>
        </p:grpSpPr>
        <p:grpSp>
          <p:nvGrpSpPr>
            <p:cNvPr id="27" name="Group 26"/>
            <p:cNvGrpSpPr/>
            <p:nvPr/>
          </p:nvGrpSpPr>
          <p:grpSpPr>
            <a:xfrm>
              <a:off x="4732881" y="2416903"/>
              <a:ext cx="1286100" cy="1412704"/>
              <a:chOff x="5029200" y="2819096"/>
              <a:chExt cx="1286100" cy="1412704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5029200" y="2819096"/>
                <a:ext cx="1286100" cy="61260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Hard Constraint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029200" y="3584100"/>
                <a:ext cx="1286100" cy="6477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Soft</a:t>
                </a:r>
              </a:p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Constraint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241281" y="2848532"/>
              <a:ext cx="4059000" cy="533400"/>
              <a:chOff x="537600" y="3374550"/>
              <a:chExt cx="4059000" cy="5334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081900" y="3374550"/>
                <a:ext cx="12861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Constraint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537600" y="3374550"/>
                <a:ext cx="12192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Function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Isosceles Triangle 6"/>
              <p:cNvSpPr/>
              <p:nvPr/>
            </p:nvSpPr>
            <p:spPr>
              <a:xfrm rot="16200000">
                <a:off x="1756800" y="3526950"/>
                <a:ext cx="228600" cy="2286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Connector 8"/>
              <p:cNvCxnSpPr>
                <a:stCxn id="7" idx="3"/>
                <a:endCxn id="4" idx="1"/>
              </p:cNvCxnSpPr>
              <p:nvPr/>
            </p:nvCxnSpPr>
            <p:spPr>
              <a:xfrm>
                <a:off x="1985400" y="3641250"/>
                <a:ext cx="10965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Isosceles Triangle 21"/>
              <p:cNvSpPr/>
              <p:nvPr/>
            </p:nvSpPr>
            <p:spPr>
              <a:xfrm rot="16200000">
                <a:off x="4368000" y="3526950"/>
                <a:ext cx="228600" cy="2286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9" name="Elbow Connector 28"/>
            <p:cNvCxnSpPr>
              <a:stCxn id="16" idx="1"/>
              <a:endCxn id="17" idx="1"/>
            </p:cNvCxnSpPr>
            <p:nvPr/>
          </p:nvCxnSpPr>
          <p:spPr>
            <a:xfrm rot="10800000" flipV="1">
              <a:off x="4732881" y="2723205"/>
              <a:ext cx="12700" cy="782552"/>
            </a:xfrm>
            <a:prstGeom prst="bentConnector3">
              <a:avLst>
                <a:gd name="adj1" fmla="val 1800000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3657231" y="4109286"/>
              <a:ext cx="1286100" cy="61260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General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Constraint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875381" y="4109286"/>
              <a:ext cx="1286100" cy="647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Cardinality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Constraint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542931" y="5404686"/>
              <a:ext cx="1286100" cy="647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Co-Occurrence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Constraint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875381" y="5404686"/>
              <a:ext cx="1286100" cy="647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Object-Set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Cardinality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Constraint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07831" y="5412709"/>
              <a:ext cx="1286100" cy="647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Participation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Constraint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4" name="Isosceles Triangle 43"/>
            <p:cNvSpPr/>
            <p:nvPr/>
          </p:nvSpPr>
          <p:spPr>
            <a:xfrm>
              <a:off x="2404131" y="4768011"/>
              <a:ext cx="228600" cy="2286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Elbow Connector 47"/>
            <p:cNvCxnSpPr>
              <a:stCxn id="43" idx="0"/>
              <a:endCxn id="41" idx="0"/>
            </p:cNvCxnSpPr>
            <p:nvPr/>
          </p:nvCxnSpPr>
          <p:spPr>
            <a:xfrm rot="5400000" flipH="1" flipV="1">
              <a:off x="2514420" y="3741148"/>
              <a:ext cx="8023" cy="3335100"/>
            </a:xfrm>
            <a:prstGeom prst="bentConnector3">
              <a:avLst>
                <a:gd name="adj1" fmla="val 2949308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Isosceles Triangle 53"/>
            <p:cNvSpPr/>
            <p:nvPr/>
          </p:nvSpPr>
          <p:spPr>
            <a:xfrm>
              <a:off x="3314331" y="3391458"/>
              <a:ext cx="228600" cy="2286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3428631" y="3612035"/>
              <a:ext cx="0" cy="26865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2522561" y="5184109"/>
              <a:ext cx="2220" cy="22057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4829031" y="4550411"/>
            <a:ext cx="4429289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dirty="0" smtClean="0"/>
              <a:t>General Constraints:</a:t>
            </a:r>
          </a:p>
          <a:p>
            <a:r>
              <a:rPr lang="en-US" sz="1600" dirty="0" smtClean="0"/>
              <a:t>    1. The domain of a Constraint is unrestricted</a:t>
            </a:r>
          </a:p>
          <a:p>
            <a:r>
              <a:rPr lang="en-US" sz="1600" dirty="0" smtClean="0"/>
              <a:t>    2. The co-domain of a Constraint = [0,1]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3. The domain of a Cardinality Constraint is a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non-negative integer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4. The co-domain of a Hard Constraint = {0,1}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6146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as Implications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333916" y="3351220"/>
            <a:ext cx="6156600" cy="1150201"/>
            <a:chOff x="1303200" y="2362199"/>
            <a:chExt cx="6156600" cy="1150201"/>
          </a:xfrm>
        </p:grpSpPr>
        <p:sp>
          <p:nvSpPr>
            <p:cNvPr id="16" name="Rectangle 15"/>
            <p:cNvSpPr/>
            <p:nvPr/>
          </p:nvSpPr>
          <p:spPr>
            <a:xfrm>
              <a:off x="1303200" y="2459400"/>
              <a:ext cx="1668600" cy="1053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Child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791200" y="2459400"/>
              <a:ext cx="1668600" cy="1053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Mother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Connector 17"/>
            <p:cNvCxnSpPr>
              <a:stCxn id="16" idx="3"/>
              <a:endCxn id="17" idx="1"/>
            </p:cNvCxnSpPr>
            <p:nvPr/>
          </p:nvCxnSpPr>
          <p:spPr>
            <a:xfrm>
              <a:off x="2971800" y="2985900"/>
              <a:ext cx="28194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971800" y="2985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j-lt"/>
                </a:rPr>
                <a:t>1</a:t>
              </a:r>
              <a:endParaRPr lang="en-US" dirty="0">
                <a:latin typeface="+mj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38805" y="2362199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has</a:t>
              </a:r>
              <a:endParaRPr lang="en-US" sz="2400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3937260" y="2837064"/>
              <a:ext cx="838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067" y="3995594"/>
            <a:ext cx="638175" cy="32798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377247" y="5156931"/>
            <a:ext cx="6547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Child(c) has Mother(m) </a:t>
            </a:r>
            <a:r>
              <a:rPr lang="en-US" dirty="0" smtClean="0">
                <a:sym typeface="Symbol"/>
              </a:rPr>
              <a:t> Child c has one and only one Mother</a:t>
            </a:r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/>
          <a:lstStyle/>
          <a:p>
            <a:r>
              <a:rPr lang="en-US" dirty="0" smtClean="0"/>
              <a:t>All constraints may be viewed as implications</a:t>
            </a:r>
          </a:p>
          <a:p>
            <a:r>
              <a:rPr lang="en-US" dirty="0" smtClean="0"/>
              <a:t>For cardinality constraints the antecedent can be derived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75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435" y="10668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Evidence Layer</a:t>
            </a:r>
            <a:br>
              <a:rPr lang="en-US" dirty="0" smtClean="0"/>
            </a:br>
            <a:r>
              <a:rPr lang="en-US" dirty="0" smtClean="0"/>
              <a:t>Problem: How do you know an 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   assertion is true?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9041" y="2372380"/>
            <a:ext cx="55172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Associate Evidence With Relations</a:t>
            </a:r>
            <a:endParaRPr lang="en-US" sz="2800" dirty="0"/>
          </a:p>
        </p:txBody>
      </p:sp>
      <p:grpSp>
        <p:nvGrpSpPr>
          <p:cNvPr id="6" name="Group 5"/>
          <p:cNvGrpSpPr/>
          <p:nvPr/>
        </p:nvGrpSpPr>
        <p:grpSpPr>
          <a:xfrm>
            <a:off x="1367395" y="3044814"/>
            <a:ext cx="6156600" cy="1150201"/>
            <a:chOff x="1303200" y="2362199"/>
            <a:chExt cx="6156600" cy="1150201"/>
          </a:xfrm>
        </p:grpSpPr>
        <p:sp>
          <p:nvSpPr>
            <p:cNvPr id="10" name="Rectangle 9"/>
            <p:cNvSpPr/>
            <p:nvPr/>
          </p:nvSpPr>
          <p:spPr>
            <a:xfrm>
              <a:off x="1303200" y="2459400"/>
              <a:ext cx="1668600" cy="1053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Child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791200" y="2459400"/>
              <a:ext cx="1668600" cy="1053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Mother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>
              <a:stCxn id="10" idx="3"/>
              <a:endCxn id="11" idx="1"/>
            </p:cNvCxnSpPr>
            <p:nvPr/>
          </p:nvCxnSpPr>
          <p:spPr>
            <a:xfrm>
              <a:off x="2971800" y="2985900"/>
              <a:ext cx="28194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971800" y="2985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j-lt"/>
                </a:rPr>
                <a:t>1</a:t>
              </a:r>
              <a:endParaRPr lang="en-US" dirty="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38805" y="2362199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has</a:t>
              </a:r>
              <a:endParaRPr lang="en-US" sz="2400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937260" y="2837064"/>
              <a:ext cx="838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546" y="3689188"/>
            <a:ext cx="638175" cy="3279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69016" y="4207900"/>
            <a:ext cx="378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Mean: 2; Std. Dev.: 1;</a:t>
            </a:r>
          </a:p>
          <a:p>
            <a:r>
              <a:rPr lang="en-US" sz="1600" dirty="0" smtClean="0"/>
              <a:t>Likelihood Cutoff: 16; Validity Cutoff: 69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2590800" y="4999656"/>
            <a:ext cx="3733799" cy="17059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Evidence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Probability: 80%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Source: Mother’s oral declaration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Date recorded: 4 Dec, 1931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4445695" y="3649465"/>
            <a:ext cx="0" cy="135019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25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12920"/>
          </a:xfrm>
        </p:spPr>
        <p:txBody>
          <a:bodyPr numCol="1">
            <a:normAutofit/>
          </a:bodyPr>
          <a:lstStyle/>
          <a:p>
            <a:r>
              <a:rPr lang="en-US" sz="3200" dirty="0" smtClean="0"/>
              <a:t>Informal vs. Formal</a:t>
            </a:r>
          </a:p>
          <a:p>
            <a:pPr lvl="1"/>
            <a:r>
              <a:rPr lang="en-US" sz="3200" dirty="0" smtClean="0"/>
              <a:t>Formal evidence requires formal model</a:t>
            </a:r>
          </a:p>
          <a:p>
            <a:r>
              <a:rPr lang="en-US" sz="3200" dirty="0" smtClean="0"/>
              <a:t>Facts vs. derived information</a:t>
            </a:r>
          </a:p>
          <a:p>
            <a:pPr lvl="1"/>
            <a:r>
              <a:rPr lang="en-US" sz="3200" dirty="0" smtClean="0"/>
              <a:t>Derived information requires logic</a:t>
            </a:r>
          </a:p>
          <a:p>
            <a:r>
              <a:rPr lang="en-US" sz="3200" dirty="0" smtClean="0"/>
              <a:t>Confidence information</a:t>
            </a:r>
          </a:p>
          <a:p>
            <a:pPr lvl="1"/>
            <a:r>
              <a:rPr lang="en-US" sz="3200" dirty="0" smtClean="0"/>
              <a:t>Probability or confidence intervals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124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Information without communication is worthless</a:t>
            </a:r>
          </a:p>
          <a:p>
            <a:r>
              <a:rPr lang="en-US" sz="3000" dirty="0" smtClean="0"/>
              <a:t>We wish to focus on describing the problems</a:t>
            </a:r>
          </a:p>
          <a:p>
            <a:pPr lvl="1"/>
            <a:r>
              <a:rPr lang="en-US" sz="2800" dirty="0" smtClean="0"/>
              <a:t>Understanding the problem is half the battle</a:t>
            </a:r>
          </a:p>
          <a:p>
            <a:pPr lvl="1"/>
            <a:r>
              <a:rPr lang="en-US" sz="3000" dirty="0" smtClean="0"/>
              <a:t>Conceptual modeling point of view</a:t>
            </a:r>
          </a:p>
          <a:p>
            <a:pPr lvl="1"/>
            <a:r>
              <a:rPr lang="en-US" sz="3000" dirty="0" smtClean="0"/>
              <a:t>We don’t have implemented solutions yet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73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Communication Layer Problem: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Understanding the Many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The unified model assumption</a:t>
            </a:r>
          </a:p>
          <a:p>
            <a:pPr lvl="1"/>
            <a:r>
              <a:rPr lang="en-US" dirty="0" smtClean="0"/>
              <a:t>Hinders sharing</a:t>
            </a:r>
          </a:p>
          <a:p>
            <a:r>
              <a:rPr lang="en-US" dirty="0" smtClean="0"/>
              <a:t>Models</a:t>
            </a:r>
          </a:p>
          <a:p>
            <a:pPr lvl="1"/>
            <a:r>
              <a:rPr lang="en-US" dirty="0" smtClean="0"/>
              <a:t>Source model</a:t>
            </a:r>
          </a:p>
          <a:p>
            <a:pPr lvl="1"/>
            <a:r>
              <a:rPr lang="en-US" dirty="0" smtClean="0"/>
              <a:t>Transport model</a:t>
            </a:r>
          </a:p>
          <a:p>
            <a:pPr lvl="1"/>
            <a:r>
              <a:rPr lang="en-US" dirty="0" smtClean="0"/>
              <a:t>Destination model</a:t>
            </a:r>
          </a:p>
          <a:p>
            <a:pPr marL="667512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140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Communication Layer Problem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Non-Isomorphic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/>
              <a:t>Problem </a:t>
            </a:r>
            <a:r>
              <a:rPr lang="en-US" dirty="0" smtClean="0"/>
              <a:t>1: </a:t>
            </a:r>
            <a:r>
              <a:rPr lang="en-US" dirty="0"/>
              <a:t>Focusing on transport representations doesn’t solve the real problem</a:t>
            </a:r>
          </a:p>
          <a:p>
            <a:r>
              <a:rPr lang="en-US" dirty="0"/>
              <a:t>Problem 2: </a:t>
            </a:r>
            <a:r>
              <a:rPr lang="en-US" dirty="0" smtClean="0"/>
              <a:t>The source </a:t>
            </a:r>
            <a:r>
              <a:rPr lang="en-US" dirty="0"/>
              <a:t>and destination models </a:t>
            </a:r>
            <a:r>
              <a:rPr lang="en-US" dirty="0" smtClean="0"/>
              <a:t>may be non-isomorphic</a:t>
            </a:r>
            <a:endParaRPr lang="en-US" dirty="0"/>
          </a:p>
          <a:p>
            <a:r>
              <a:rPr lang="en-US" dirty="0" smtClean="0"/>
              <a:t>Problem 3: The hardest problem is in the differences between meta-models for the source, transport, and destination models</a:t>
            </a:r>
          </a:p>
          <a:p>
            <a:pPr marL="667512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301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Communication Layer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89120"/>
          </a:xfrm>
        </p:spPr>
        <p:txBody>
          <a:bodyPr/>
          <a:lstStyle/>
          <a:p>
            <a:r>
              <a:rPr lang="en-US" dirty="0" smtClean="0"/>
              <a:t>We are working on automatic information extraction from semi-structured text</a:t>
            </a:r>
          </a:p>
          <a:p>
            <a:pPr lvl="1"/>
            <a:r>
              <a:rPr lang="en-US" dirty="0" smtClean="0"/>
              <a:t>Ontology directed</a:t>
            </a:r>
          </a:p>
          <a:p>
            <a:pPr lvl="2"/>
            <a:r>
              <a:rPr lang="en-US" dirty="0" smtClean="0"/>
              <a:t>Class syntax definitions</a:t>
            </a:r>
          </a:p>
          <a:p>
            <a:pPr lvl="1"/>
            <a:r>
              <a:rPr lang="en-US" dirty="0" smtClean="0"/>
              <a:t>Linguistically enabled</a:t>
            </a:r>
          </a:p>
          <a:p>
            <a:pPr lvl="2"/>
            <a:r>
              <a:rPr lang="en-US" dirty="0" smtClean="0"/>
              <a:t>Class differentiators</a:t>
            </a:r>
          </a:p>
          <a:p>
            <a:pPr lvl="2"/>
            <a:r>
              <a:rPr lang="en-US" dirty="0" smtClean="0"/>
              <a:t>Relation </a:t>
            </a:r>
            <a:r>
              <a:rPr lang="en-US" dirty="0"/>
              <a:t>e</a:t>
            </a:r>
            <a:r>
              <a:rPr lang="en-US" dirty="0" smtClean="0"/>
              <a:t>xtractors</a:t>
            </a:r>
          </a:p>
        </p:txBody>
      </p:sp>
    </p:spTree>
    <p:extLst>
      <p:ext uri="{BB962C8B-B14F-4D97-AF65-F5344CB8AC3E}">
        <p14:creationId xmlns:p14="http://schemas.microsoft.com/office/powerpoint/2010/main" val="222004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686800" cy="438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1555. Elias Mather, b. 1750, d. 1788, son of Deborah Ely and Rich- </a:t>
            </a:r>
            <a:r>
              <a:rPr lang="en-US" sz="2400" dirty="0" err="1"/>
              <a:t>ard</a:t>
            </a:r>
            <a:r>
              <a:rPr lang="en-US" sz="2400" dirty="0"/>
              <a:t> Mather; m. 1771, Lucinda Lee, who was b. 1752, </a:t>
            </a:r>
            <a:r>
              <a:rPr lang="en-US" sz="2400" dirty="0" err="1"/>
              <a:t>dau</a:t>
            </a:r>
            <a:r>
              <a:rPr lang="en-US" sz="2400" dirty="0"/>
              <a:t>. of Abner Lee and </a:t>
            </a:r>
            <a:r>
              <a:rPr lang="en-US" sz="2400" dirty="0" err="1"/>
              <a:t>EHzabeth</a:t>
            </a:r>
            <a:r>
              <a:rPr lang="en-US" sz="2400" dirty="0"/>
              <a:t> Lee. Their children : </a:t>
            </a:r>
            <a:r>
              <a:rPr lang="en-US" sz="2400" dirty="0" smtClean="0"/>
              <a:t>—</a:t>
            </a:r>
          </a:p>
          <a:p>
            <a:pPr marL="0" indent="0">
              <a:buNone/>
            </a:pPr>
            <a:r>
              <a:rPr lang="en-US" sz="2400" dirty="0" smtClean="0"/>
              <a:t>1. Andrew</a:t>
            </a:r>
            <a:r>
              <a:rPr lang="en-US" sz="2400" dirty="0"/>
              <a:t>, b. </a:t>
            </a:r>
            <a:r>
              <a:rPr lang="en-US" sz="2400" dirty="0" smtClean="0"/>
              <a:t>1772.</a:t>
            </a:r>
          </a:p>
          <a:p>
            <a:pPr marL="0" indent="0">
              <a:buNone/>
            </a:pPr>
            <a:r>
              <a:rPr lang="en-US" sz="2400" dirty="0" smtClean="0"/>
              <a:t>2</a:t>
            </a:r>
            <a:r>
              <a:rPr lang="en-US" sz="2400" dirty="0"/>
              <a:t>. Clarissa, b. </a:t>
            </a:r>
            <a:r>
              <a:rPr lang="en-US" sz="2400" dirty="0" smtClean="0"/>
              <a:t>1774.</a:t>
            </a:r>
          </a:p>
          <a:p>
            <a:pPr marL="0" indent="0">
              <a:buNone/>
            </a:pPr>
            <a:r>
              <a:rPr lang="en-US" sz="2400" dirty="0" smtClean="0"/>
              <a:t>3</a:t>
            </a:r>
            <a:r>
              <a:rPr lang="en-US" sz="2400" dirty="0"/>
              <a:t>. Elias, b. </a:t>
            </a:r>
            <a:r>
              <a:rPr lang="en-US" sz="2400" dirty="0" smtClean="0"/>
              <a:t>1776.</a:t>
            </a:r>
          </a:p>
          <a:p>
            <a:pPr marL="0" indent="0">
              <a:buNone/>
            </a:pPr>
            <a:r>
              <a:rPr lang="en-US" sz="2400" dirty="0" smtClean="0"/>
              <a:t>4</a:t>
            </a:r>
            <a:r>
              <a:rPr lang="en-US" sz="2400" dirty="0"/>
              <a:t>. William Lee, b. 1779, d. </a:t>
            </a:r>
            <a:r>
              <a:rPr lang="en-US" sz="2400" dirty="0" smtClean="0"/>
              <a:t>1802.</a:t>
            </a:r>
          </a:p>
          <a:p>
            <a:pPr marL="0" indent="0">
              <a:buNone/>
            </a:pPr>
            <a:r>
              <a:rPr lang="en-US" sz="2400" dirty="0" smtClean="0"/>
              <a:t>5</a:t>
            </a:r>
            <a:r>
              <a:rPr lang="en-US" sz="2400" dirty="0"/>
              <a:t>. Sylvester, b. </a:t>
            </a:r>
            <a:r>
              <a:rPr lang="en-US" sz="2400" dirty="0" smtClean="0"/>
              <a:t>1782.</a:t>
            </a:r>
          </a:p>
          <a:p>
            <a:pPr marL="0" indent="0">
              <a:buNone/>
            </a:pPr>
            <a:r>
              <a:rPr lang="en-US" sz="2400" dirty="0" smtClean="0"/>
              <a:t>6</a:t>
            </a:r>
            <a:r>
              <a:rPr lang="en-US" sz="2400" dirty="0"/>
              <a:t>. Nathaniel Griswold, b. 1784, d. </a:t>
            </a:r>
            <a:r>
              <a:rPr lang="en-US" sz="2400" dirty="0" smtClean="0"/>
              <a:t>1785.</a:t>
            </a:r>
          </a:p>
          <a:p>
            <a:pPr marL="0" indent="0">
              <a:buNone/>
            </a:pPr>
            <a:r>
              <a:rPr lang="en-US" sz="2400" dirty="0" smtClean="0"/>
              <a:t>7</a:t>
            </a:r>
            <a:r>
              <a:rPr lang="en-US" sz="2400" dirty="0"/>
              <a:t>. Charles, b. 1787. </a:t>
            </a:r>
          </a:p>
        </p:txBody>
      </p:sp>
    </p:spTree>
    <p:extLst>
      <p:ext uri="{BB962C8B-B14F-4D97-AF65-F5344CB8AC3E}">
        <p14:creationId xmlns:p14="http://schemas.microsoft.com/office/powerpoint/2010/main" val="364484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 model is OSMX</a:t>
            </a:r>
          </a:p>
          <a:p>
            <a:r>
              <a:rPr lang="en-US" dirty="0" smtClean="0"/>
              <a:t>Destination model is GEDCOM X</a:t>
            </a:r>
          </a:p>
          <a:p>
            <a:r>
              <a:rPr lang="en-US" dirty="0" smtClean="0"/>
              <a:t>Transport model is unknown</a:t>
            </a:r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OSMX allows normal generalization/specialization, GEDCOM X is </a:t>
            </a:r>
            <a:r>
              <a:rPr lang="en-US" smtClean="0"/>
              <a:t>more restrictive</a:t>
            </a:r>
            <a:endParaRPr lang="en-US" dirty="0" smtClean="0"/>
          </a:p>
          <a:p>
            <a:pPr lvl="1"/>
            <a:r>
              <a:rPr lang="en-US" dirty="0" smtClean="0"/>
              <a:t>OSMX allows arbitrary n-</a:t>
            </a:r>
            <a:r>
              <a:rPr lang="en-US" dirty="0" err="1" smtClean="0"/>
              <a:t>ary</a:t>
            </a:r>
            <a:r>
              <a:rPr lang="en-US" dirty="0" smtClean="0"/>
              <a:t> relations, GEDCOM X is focused on people, relations between people, and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03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Software analysis/specification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Conceptualization of information in the social domain</a:t>
            </a:r>
          </a:p>
          <a:p>
            <a:pPr lvl="1"/>
            <a:r>
              <a:rPr lang="en-US" dirty="0" smtClean="0"/>
              <a:t>Often associated with people and the information about people</a:t>
            </a:r>
          </a:p>
          <a:p>
            <a:pPr lvl="1"/>
            <a:r>
              <a:rPr lang="en-US" dirty="0"/>
              <a:t>Incomplete, Inconsistent, Inaccurate</a:t>
            </a:r>
          </a:p>
          <a:p>
            <a:pPr lvl="1"/>
            <a:endParaRPr lang="en-US" dirty="0" smtClean="0"/>
          </a:p>
          <a:p>
            <a:pPr marL="393192" lvl="1" indent="0">
              <a:buNone/>
            </a:pPr>
            <a:endParaRPr lang="en-US" dirty="0"/>
          </a:p>
          <a:p>
            <a:r>
              <a:rPr lang="en-US" dirty="0" smtClean="0"/>
              <a:t>Examples: Medicine, law, and, history</a:t>
            </a:r>
          </a:p>
          <a:p>
            <a:r>
              <a:rPr lang="en-US" dirty="0" smtClean="0"/>
              <a:t>Need models of quality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603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Behavior modeling</a:t>
            </a:r>
          </a:p>
          <a:p>
            <a:pPr lvl="1"/>
            <a:r>
              <a:rPr lang="en-US" dirty="0" smtClean="0"/>
              <a:t>Too complex to discuss here</a:t>
            </a:r>
          </a:p>
          <a:p>
            <a:r>
              <a:rPr lang="en-US" dirty="0" smtClean="0"/>
              <a:t>Semi-automatic fidelity enhancement</a:t>
            </a:r>
          </a:p>
          <a:p>
            <a:pPr lvl="1"/>
            <a:r>
              <a:rPr lang="en-US" dirty="0" smtClean="0"/>
              <a:t>What do we do when constraints are violated?</a:t>
            </a:r>
          </a:p>
          <a:p>
            <a:pPr lvl="1"/>
            <a:r>
              <a:rPr lang="en-US" dirty="0" smtClean="0"/>
              <a:t>Human intervention – common assumption</a:t>
            </a:r>
          </a:p>
          <a:p>
            <a:pPr lvl="1"/>
            <a:r>
              <a:rPr lang="en-US" dirty="0" smtClean="0"/>
              <a:t>Machine intervention</a:t>
            </a:r>
          </a:p>
          <a:p>
            <a:pPr lvl="2"/>
            <a:r>
              <a:rPr lang="en-US" dirty="0" smtClean="0"/>
              <a:t>Automatic generation of rules based on the antecedent of constraints</a:t>
            </a:r>
          </a:p>
          <a:p>
            <a:pPr lvl="2"/>
            <a:r>
              <a:rPr lang="en-US" dirty="0" smtClean="0"/>
              <a:t>Use of Modus </a:t>
            </a:r>
            <a:r>
              <a:rPr lang="en-US" dirty="0" err="1" smtClean="0"/>
              <a:t>Tollens</a:t>
            </a:r>
            <a:endParaRPr lang="en-US" dirty="0" smtClean="0"/>
          </a:p>
          <a:p>
            <a:pPr lvl="2"/>
            <a:r>
              <a:rPr lang="en-US" dirty="0" smtClean="0"/>
              <a:t>Consider every simple predicate as a violated constraint</a:t>
            </a:r>
            <a:endParaRPr lang="en-US" dirty="0"/>
          </a:p>
          <a:p>
            <a:pPr lvl="3"/>
            <a:r>
              <a:rPr lang="en-US" dirty="0"/>
              <a:t>M</a:t>
            </a:r>
            <a:r>
              <a:rPr lang="en-US" dirty="0" smtClean="0"/>
              <a:t>achine </a:t>
            </a:r>
            <a:r>
              <a:rPr lang="en-US" dirty="0"/>
              <a:t>processing if possible</a:t>
            </a:r>
          </a:p>
          <a:p>
            <a:pPr lvl="3"/>
            <a:r>
              <a:rPr lang="en-US" dirty="0"/>
              <a:t>H</a:t>
            </a:r>
            <a:r>
              <a:rPr lang="en-US" dirty="0" smtClean="0"/>
              <a:t>uman intervention</a:t>
            </a:r>
            <a:r>
              <a:rPr lang="en-US" dirty="0"/>
              <a:t> </a:t>
            </a:r>
            <a:r>
              <a:rPr lang="en-US" dirty="0" smtClean="0"/>
              <a:t>if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8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Fidelity Enhancement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6275" y="2718138"/>
            <a:ext cx="861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Child(c) has </a:t>
            </a:r>
            <a:r>
              <a:rPr lang="en-US" dirty="0" err="1" smtClean="0"/>
              <a:t>BloodType</a:t>
            </a:r>
            <a:r>
              <a:rPr lang="en-US" dirty="0" smtClean="0"/>
              <a:t>(</a:t>
            </a:r>
            <a:r>
              <a:rPr lang="en-US" dirty="0" err="1" smtClean="0"/>
              <a:t>b</a:t>
            </a:r>
            <a:r>
              <a:rPr lang="en-US" baseline="-25000" dirty="0" err="1" smtClean="0"/>
              <a:t>c</a:t>
            </a:r>
            <a:r>
              <a:rPr lang="en-US" dirty="0" smtClean="0"/>
              <a:t>) </a:t>
            </a:r>
            <a:r>
              <a:rPr lang="en-US" dirty="0" smtClean="0">
                <a:sym typeface="Symbol"/>
              </a:rPr>
              <a:t> Child(c) has  Mother(m)  Child(c) has Father(f)  Mother(m) has </a:t>
            </a:r>
            <a:r>
              <a:rPr lang="en-US" dirty="0" err="1" smtClean="0">
                <a:sym typeface="Symbol"/>
              </a:rPr>
              <a:t>BloodType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b</a:t>
            </a:r>
            <a:r>
              <a:rPr lang="en-US" baseline="-25000" dirty="0" err="1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)  Father(f) has </a:t>
            </a:r>
            <a:r>
              <a:rPr lang="en-US" dirty="0" err="1" smtClean="0">
                <a:sym typeface="Symbol"/>
              </a:rPr>
              <a:t>BloodType</a:t>
            </a:r>
            <a:r>
              <a:rPr lang="en-US" dirty="0" smtClean="0">
                <a:sym typeface="Symbol"/>
              </a:rPr>
              <a:t>(b</a:t>
            </a:r>
            <a:r>
              <a:rPr lang="en-US" baseline="-25000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) </a:t>
            </a:r>
          </a:p>
          <a:p>
            <a:r>
              <a:rPr lang="en-US" dirty="0">
                <a:sym typeface="Symbol"/>
              </a:rPr>
              <a:t>	</a:t>
            </a:r>
            <a:r>
              <a:rPr lang="en-US" dirty="0" err="1" smtClean="0">
                <a:sym typeface="Symbol"/>
              </a:rPr>
              <a:t>ProbabilityOfC</a:t>
            </a:r>
            <a:r>
              <a:rPr lang="en-US" dirty="0" err="1" smtClean="0"/>
              <a:t>hildsBloodType</a:t>
            </a:r>
            <a:r>
              <a:rPr lang="en-US" dirty="0" smtClean="0"/>
              <a:t>(</a:t>
            </a:r>
            <a:r>
              <a:rPr lang="en-US" dirty="0" err="1" smtClean="0"/>
              <a:t>b</a:t>
            </a:r>
            <a:r>
              <a:rPr lang="en-US" baseline="-25000" dirty="0" err="1" smtClean="0"/>
              <a:t>c</a:t>
            </a:r>
            <a:r>
              <a:rPr lang="en-US" dirty="0" smtClean="0"/>
              <a:t>,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m</a:t>
            </a:r>
            <a:r>
              <a:rPr lang="en-US" dirty="0" smtClean="0"/>
              <a:t>, b</a:t>
            </a:r>
            <a:r>
              <a:rPr lang="en-US" baseline="-25000" dirty="0" smtClean="0"/>
              <a:t>f</a:t>
            </a:r>
            <a:r>
              <a:rPr lang="en-US" dirty="0" smtClean="0"/>
              <a:t>) &gt; 0.0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8150" y="2044006"/>
            <a:ext cx="4869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By modus </a:t>
            </a:r>
            <a:r>
              <a:rPr lang="en-US" sz="2400" b="1" dirty="0" err="1" smtClean="0"/>
              <a:t>tollens</a:t>
            </a:r>
            <a:r>
              <a:rPr lang="en-US" sz="2400" b="1" dirty="0" smtClean="0"/>
              <a:t> the constraint: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685800" y="4167664"/>
            <a:ext cx="822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ym typeface="Symbol"/>
              </a:rPr>
              <a:t> </a:t>
            </a:r>
            <a:r>
              <a:rPr lang="en-US" dirty="0" err="1" smtClean="0">
                <a:sym typeface="Symbol"/>
              </a:rPr>
              <a:t>ProbabilityOfC</a:t>
            </a:r>
            <a:r>
              <a:rPr lang="en-US" dirty="0" err="1" smtClean="0"/>
              <a:t>hildsBloodType</a:t>
            </a:r>
            <a:r>
              <a:rPr lang="en-US" dirty="0" smtClean="0"/>
              <a:t>(</a:t>
            </a:r>
            <a:r>
              <a:rPr lang="en-US" dirty="0" err="1" smtClean="0"/>
              <a:t>b</a:t>
            </a:r>
            <a:r>
              <a:rPr lang="en-US" baseline="-25000" dirty="0" err="1" smtClean="0"/>
              <a:t>c</a:t>
            </a:r>
            <a:r>
              <a:rPr lang="en-US" dirty="0" smtClean="0"/>
              <a:t>,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m</a:t>
            </a:r>
            <a:r>
              <a:rPr lang="en-US" dirty="0" smtClean="0"/>
              <a:t>, b</a:t>
            </a:r>
            <a:r>
              <a:rPr lang="en-US" baseline="-25000" dirty="0" smtClean="0"/>
              <a:t>f</a:t>
            </a:r>
            <a:r>
              <a:rPr lang="en-US" dirty="0" smtClean="0"/>
              <a:t>) &gt; 0.0 </a:t>
            </a:r>
            <a:r>
              <a:rPr lang="en-US" dirty="0" smtClean="0">
                <a:sym typeface="Symbol"/>
              </a:rPr>
              <a:t>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>
                <a:sym typeface="Symbol"/>
              </a:rPr>
              <a:t> </a:t>
            </a:r>
            <a:r>
              <a:rPr lang="en-US" dirty="0" smtClean="0"/>
              <a:t>Child(c) has </a:t>
            </a:r>
            <a:r>
              <a:rPr lang="en-US" dirty="0" err="1" smtClean="0"/>
              <a:t>BloodType</a:t>
            </a:r>
            <a:r>
              <a:rPr lang="en-US" dirty="0" smtClean="0"/>
              <a:t>(</a:t>
            </a:r>
            <a:r>
              <a:rPr lang="en-US" dirty="0" err="1" smtClean="0"/>
              <a:t>b</a:t>
            </a:r>
            <a:r>
              <a:rPr lang="en-US" baseline="-25000" dirty="0" err="1" smtClean="0"/>
              <a:t>c</a:t>
            </a:r>
            <a:r>
              <a:rPr lang="en-US" dirty="0" smtClean="0"/>
              <a:t>) 	</a:t>
            </a:r>
            <a:r>
              <a:rPr lang="en-US" dirty="0" smtClean="0">
                <a:sym typeface="Symbol"/>
              </a:rPr>
              <a:t> </a:t>
            </a:r>
          </a:p>
          <a:p>
            <a:r>
              <a:rPr lang="en-US" dirty="0" smtClean="0">
                <a:sym typeface="Symbol"/>
              </a:rPr>
              <a:t>	 Child(c) has  Mother(m)     	 </a:t>
            </a:r>
          </a:p>
          <a:p>
            <a:r>
              <a:rPr lang="en-US" dirty="0">
                <a:sym typeface="Symbol"/>
              </a:rPr>
              <a:t>	</a:t>
            </a:r>
            <a:r>
              <a:rPr lang="en-US" dirty="0" smtClean="0">
                <a:sym typeface="Symbol"/>
              </a:rPr>
              <a:t> Child(c) has Father(f) 		 </a:t>
            </a:r>
          </a:p>
          <a:p>
            <a:r>
              <a:rPr lang="en-US" dirty="0">
                <a:sym typeface="Symbol"/>
              </a:rPr>
              <a:t>	</a:t>
            </a:r>
            <a:r>
              <a:rPr lang="en-US" dirty="0" smtClean="0">
                <a:sym typeface="Symbol"/>
              </a:rPr>
              <a:t> Mother(m) has </a:t>
            </a:r>
            <a:r>
              <a:rPr lang="en-US" dirty="0" err="1" smtClean="0">
                <a:sym typeface="Symbol"/>
              </a:rPr>
              <a:t>BloodType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b</a:t>
            </a:r>
            <a:r>
              <a:rPr lang="en-US" baseline="-25000" dirty="0" err="1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) 	 </a:t>
            </a:r>
          </a:p>
          <a:p>
            <a:r>
              <a:rPr lang="en-US" dirty="0">
                <a:sym typeface="Symbol"/>
              </a:rPr>
              <a:t>	</a:t>
            </a:r>
            <a:r>
              <a:rPr lang="en-US" dirty="0" smtClean="0">
                <a:sym typeface="Symbol"/>
              </a:rPr>
              <a:t> Father(f) has </a:t>
            </a:r>
            <a:r>
              <a:rPr lang="en-US" dirty="0" err="1" smtClean="0">
                <a:sym typeface="Symbol"/>
              </a:rPr>
              <a:t>BloodType</a:t>
            </a:r>
            <a:r>
              <a:rPr lang="en-US" dirty="0" smtClean="0">
                <a:sym typeface="Symbol"/>
              </a:rPr>
              <a:t>(b</a:t>
            </a:r>
            <a:r>
              <a:rPr lang="en-US" baseline="-25000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) </a:t>
            </a:r>
            <a:r>
              <a:rPr lang="en-US" dirty="0">
                <a:sym typeface="Symbol"/>
              </a:rPr>
              <a:t>	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8150" y="3336667"/>
            <a:ext cx="15635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b="1" dirty="0" smtClean="0"/>
          </a:p>
          <a:p>
            <a:r>
              <a:rPr lang="en-US" sz="2400" b="1" dirty="0" smtClean="0"/>
              <a:t>Becomes: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304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Suggestions for Higher-Quality Social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610600" cy="4008120"/>
          </a:xfrm>
        </p:spPr>
        <p:txBody>
          <a:bodyPr/>
          <a:lstStyle/>
          <a:p>
            <a:r>
              <a:rPr lang="en-US" dirty="0" smtClean="0"/>
              <a:t>Allow invalid models</a:t>
            </a:r>
          </a:p>
          <a:p>
            <a:r>
              <a:rPr lang="en-US" dirty="0" smtClean="0"/>
              <a:t>Add soft constraints – distribution-based constraints</a:t>
            </a:r>
          </a:p>
          <a:p>
            <a:r>
              <a:rPr lang="en-US" dirty="0" smtClean="0"/>
              <a:t>Add evidence structured using conceptual models</a:t>
            </a:r>
          </a:p>
          <a:p>
            <a:r>
              <a:rPr lang="en-US" dirty="0" smtClean="0"/>
              <a:t>Look at communication problems from the perspective of conceptual models</a:t>
            </a:r>
          </a:p>
          <a:p>
            <a:r>
              <a:rPr lang="en-US" dirty="0" smtClean="0"/>
              <a:t>Use </a:t>
            </a:r>
            <a:r>
              <a:rPr lang="en-US" dirty="0"/>
              <a:t>recorded </a:t>
            </a:r>
            <a:r>
              <a:rPr lang="en-US" dirty="0" smtClean="0"/>
              <a:t>information </a:t>
            </a:r>
            <a:r>
              <a:rPr lang="en-US" smtClean="0"/>
              <a:t>to </a:t>
            </a:r>
            <a:r>
              <a:rPr lang="en-US" smtClean="0"/>
              <a:t>semi-automatically improve </a:t>
            </a:r>
            <a:r>
              <a:rPr lang="en-US" dirty="0" smtClean="0"/>
              <a:t>the </a:t>
            </a:r>
            <a:r>
              <a:rPr lang="en-US" dirty="0" smtClean="0"/>
              <a:t>model’s quality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5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Problem: Fidelity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8800"/>
            <a:ext cx="6324600" cy="3551997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971800"/>
            <a:ext cx="6323246" cy="3551237"/>
          </a:xfrm>
        </p:spPr>
      </p:pic>
    </p:spTree>
    <p:extLst>
      <p:ext uri="{BB962C8B-B14F-4D97-AF65-F5344CB8AC3E}">
        <p14:creationId xmlns:p14="http://schemas.microsoft.com/office/powerpoint/2010/main" val="243212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7- Layer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Based on theoretical foundation suggested by Charles T. Meadow entitled </a:t>
            </a:r>
            <a:r>
              <a:rPr lang="en-US" i="1" dirty="0" smtClean="0"/>
              <a:t>Text Information Retrieval Systems</a:t>
            </a:r>
          </a:p>
          <a:p>
            <a:r>
              <a:rPr lang="en-US" dirty="0" smtClean="0"/>
              <a:t>Layers: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i="1" dirty="0" smtClean="0"/>
              <a:t>Symbol layer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i="1" dirty="0" smtClean="0"/>
              <a:t>Class layer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i="1" dirty="0" smtClean="0"/>
              <a:t>Information layer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3500" b="1" dirty="0" smtClean="0"/>
              <a:t>Knowledge layer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3500" b="1" dirty="0" smtClean="0"/>
              <a:t>Evidence layer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3500" b="1" dirty="0" smtClean="0"/>
              <a:t>Communication layer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3500" b="1" dirty="0" smtClean="0"/>
              <a:t>Action layer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34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Knowledge Layer</a:t>
            </a:r>
            <a:br>
              <a:rPr lang="en-US" dirty="0" smtClean="0"/>
            </a:br>
            <a:r>
              <a:rPr lang="en-US" dirty="0" smtClean="0"/>
              <a:t>Problem 1: Valid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90800"/>
            <a:ext cx="8763000" cy="3352800"/>
          </a:xfrm>
        </p:spPr>
        <p:txBody>
          <a:bodyPr/>
          <a:lstStyle/>
          <a:p>
            <a:r>
              <a:rPr lang="en-US" dirty="0" smtClean="0"/>
              <a:t>A model is  defined in terms of 1</a:t>
            </a:r>
            <a:r>
              <a:rPr lang="en-US" baseline="30000" dirty="0" smtClean="0"/>
              <a:t>st</a:t>
            </a:r>
            <a:r>
              <a:rPr lang="en-US" dirty="0" smtClean="0"/>
              <a:t> order predicate calculus</a:t>
            </a:r>
          </a:p>
          <a:p>
            <a:r>
              <a:rPr lang="en-US" dirty="0" smtClean="0"/>
              <a:t>A valid model is a populated model that is logically true</a:t>
            </a:r>
          </a:p>
          <a:p>
            <a:r>
              <a:rPr lang="en-US" dirty="0"/>
              <a:t>V</a:t>
            </a:r>
            <a:r>
              <a:rPr lang="en-US" dirty="0" smtClean="0"/>
              <a:t>alid models cannot easily represent information in the social domain</a:t>
            </a:r>
          </a:p>
          <a:p>
            <a:pPr lvl="1"/>
            <a:r>
              <a:rPr lang="en-US" dirty="0" smtClean="0"/>
              <a:t>Incomplete information</a:t>
            </a:r>
          </a:p>
          <a:p>
            <a:pPr lvl="1"/>
            <a:r>
              <a:rPr lang="en-US" dirty="0" smtClean="0"/>
              <a:t>Inconsistent information</a:t>
            </a:r>
          </a:p>
          <a:p>
            <a:pPr lvl="1"/>
            <a:r>
              <a:rPr lang="en-US" dirty="0" smtClean="0"/>
              <a:t>Inaccurate information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39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Child has Mother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6400800"/>
            <a:ext cx="36177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All constraints are participation constraints.</a:t>
            </a:r>
            <a:endParaRPr lang="en-US" sz="14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799129" y="2326465"/>
            <a:ext cx="6156600" cy="1150201"/>
            <a:chOff x="1303200" y="2362199"/>
            <a:chExt cx="6156600" cy="1150201"/>
          </a:xfrm>
        </p:grpSpPr>
        <p:sp>
          <p:nvSpPr>
            <p:cNvPr id="4" name="Rectangle 3"/>
            <p:cNvSpPr/>
            <p:nvPr/>
          </p:nvSpPr>
          <p:spPr>
            <a:xfrm>
              <a:off x="1303200" y="2459400"/>
              <a:ext cx="1668600" cy="1053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Child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5791200" y="2459400"/>
              <a:ext cx="1668600" cy="1053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Mother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/>
            <p:cNvCxnSpPr>
              <a:stCxn id="4" idx="3"/>
              <a:endCxn id="5" idx="1"/>
            </p:cNvCxnSpPr>
            <p:nvPr/>
          </p:nvCxnSpPr>
          <p:spPr>
            <a:xfrm>
              <a:off x="2971800" y="2985900"/>
              <a:ext cx="28194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971800" y="2985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j-lt"/>
                </a:rPr>
                <a:t>1</a:t>
              </a:r>
              <a:endParaRPr lang="en-US" dirty="0"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11582" y="29859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j-lt"/>
                </a:rPr>
                <a:t>1:*</a:t>
              </a:r>
              <a:endParaRPr lang="en-US" dirty="0"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38805" y="2362199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has</a:t>
              </a:r>
              <a:endParaRPr lang="en-US" sz="24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937260" y="2837064"/>
              <a:ext cx="838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037492" y="4199309"/>
            <a:ext cx="6156600" cy="1150201"/>
            <a:chOff x="2037492" y="4199309"/>
            <a:chExt cx="6156600" cy="1150201"/>
          </a:xfrm>
        </p:grpSpPr>
        <p:sp>
          <p:nvSpPr>
            <p:cNvPr id="16" name="Rectangle 15"/>
            <p:cNvSpPr/>
            <p:nvPr/>
          </p:nvSpPr>
          <p:spPr>
            <a:xfrm>
              <a:off x="2037492" y="4296510"/>
              <a:ext cx="1668600" cy="1053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Child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525492" y="4296510"/>
              <a:ext cx="1668600" cy="1053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Mother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Connector 17"/>
            <p:cNvCxnSpPr>
              <a:stCxn id="16" idx="3"/>
              <a:endCxn id="17" idx="1"/>
            </p:cNvCxnSpPr>
            <p:nvPr/>
          </p:nvCxnSpPr>
          <p:spPr>
            <a:xfrm>
              <a:off x="3706092" y="4823010"/>
              <a:ext cx="28194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702865" y="482301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j-lt"/>
                </a:rPr>
                <a:t>1:*</a:t>
              </a:r>
              <a:endParaRPr lang="en-US" dirty="0">
                <a:latin typeface="+mj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45874" y="482301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j-lt"/>
                </a:rPr>
                <a:t>1</a:t>
              </a:r>
              <a:r>
                <a:rPr lang="en-US" dirty="0" smtClean="0">
                  <a:latin typeface="+mj-lt"/>
                </a:rPr>
                <a:t>:*</a:t>
              </a:r>
              <a:endParaRPr lang="en-US" dirty="0"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73097" y="4199309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has</a:t>
              </a:r>
              <a:endParaRPr lang="en-US" sz="2400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4671552" y="4674174"/>
              <a:ext cx="838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714074" y="4779076"/>
              <a:ext cx="457200" cy="4572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767314" y="5638800"/>
            <a:ext cx="34835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The Over-Relaxation Problem</a:t>
            </a:r>
          </a:p>
          <a:p>
            <a:pPr algn="ctr"/>
            <a:r>
              <a:rPr lang="en-US" sz="2000" i="1" dirty="0" smtClean="0"/>
              <a:t>Cannot detect and notify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50860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Allow Invalid Information</a:t>
            </a:r>
            <a:br>
              <a:rPr lang="en-US" dirty="0" smtClean="0"/>
            </a:br>
            <a:r>
              <a:rPr lang="en-US" dirty="0" smtClean="0"/>
              <a:t>But Detect and Notify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479299" y="2375065"/>
            <a:ext cx="6156600" cy="1150201"/>
            <a:chOff x="1303200" y="2362199"/>
            <a:chExt cx="6156600" cy="1150201"/>
          </a:xfrm>
        </p:grpSpPr>
        <p:sp>
          <p:nvSpPr>
            <p:cNvPr id="5" name="Rectangle 4"/>
            <p:cNvSpPr/>
            <p:nvPr/>
          </p:nvSpPr>
          <p:spPr>
            <a:xfrm>
              <a:off x="1303200" y="2459400"/>
              <a:ext cx="1668600" cy="1053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Child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791200" y="2459400"/>
              <a:ext cx="1668600" cy="1053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Mother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/>
            <p:cNvCxnSpPr>
              <a:stCxn id="5" idx="3"/>
              <a:endCxn id="6" idx="1"/>
            </p:cNvCxnSpPr>
            <p:nvPr/>
          </p:nvCxnSpPr>
          <p:spPr>
            <a:xfrm>
              <a:off x="2971800" y="2985900"/>
              <a:ext cx="28194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971800" y="2985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j-lt"/>
                </a:rPr>
                <a:t>1</a:t>
              </a:r>
              <a:endParaRPr lang="en-US" dirty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11582" y="29859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j-lt"/>
                </a:rPr>
                <a:t>1:*</a:t>
              </a:r>
              <a:endParaRPr lang="en-US" dirty="0"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38805" y="2362199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has</a:t>
              </a:r>
              <a:endParaRPr lang="en-US" sz="24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937260" y="2837064"/>
              <a:ext cx="838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270135" y="4114800"/>
            <a:ext cx="8290796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Allow insertion, modification, or deletion of invalid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Detect constraint violations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On insert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On modification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On deletion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On query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Notify interested parties on constraint violation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0123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Knowledge Layer:</a:t>
            </a:r>
            <a:br>
              <a:rPr lang="en-US" dirty="0" smtClean="0"/>
            </a:br>
            <a:r>
              <a:rPr lang="en-US" dirty="0" smtClean="0"/>
              <a:t>Problem 2 : Hard Constraints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73989" y="2375065"/>
            <a:ext cx="6156600" cy="1150201"/>
            <a:chOff x="1303200" y="2362199"/>
            <a:chExt cx="6156600" cy="1150201"/>
          </a:xfrm>
        </p:grpSpPr>
        <p:sp>
          <p:nvSpPr>
            <p:cNvPr id="5" name="Rectangle 4"/>
            <p:cNvSpPr/>
            <p:nvPr/>
          </p:nvSpPr>
          <p:spPr>
            <a:xfrm>
              <a:off x="1303200" y="2459400"/>
              <a:ext cx="1668600" cy="1053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Child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791200" y="2459400"/>
              <a:ext cx="1668600" cy="1053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Mother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/>
            <p:cNvCxnSpPr>
              <a:stCxn id="5" idx="3"/>
              <a:endCxn id="6" idx="1"/>
            </p:cNvCxnSpPr>
            <p:nvPr/>
          </p:nvCxnSpPr>
          <p:spPr>
            <a:xfrm>
              <a:off x="2971800" y="2985900"/>
              <a:ext cx="28194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971800" y="2985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j-lt"/>
                </a:rPr>
                <a:t>1</a:t>
              </a:r>
              <a:endParaRPr lang="en-US" dirty="0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11582" y="29859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j-lt"/>
                </a:rPr>
                <a:t>1:*</a:t>
              </a:r>
              <a:endParaRPr lang="en-US" dirty="0"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38805" y="2362199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has</a:t>
              </a:r>
              <a:endParaRPr lang="en-US" sz="24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937260" y="2837064"/>
              <a:ext cx="838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524000" y="4253701"/>
            <a:ext cx="6156600" cy="1150201"/>
            <a:chOff x="1303200" y="2362199"/>
            <a:chExt cx="6156600" cy="1150201"/>
          </a:xfrm>
        </p:grpSpPr>
        <p:sp>
          <p:nvSpPr>
            <p:cNvPr id="13" name="Rectangle 12"/>
            <p:cNvSpPr/>
            <p:nvPr/>
          </p:nvSpPr>
          <p:spPr>
            <a:xfrm>
              <a:off x="1303200" y="2459400"/>
              <a:ext cx="1668600" cy="1053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Child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791200" y="2459400"/>
              <a:ext cx="1668600" cy="1053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Mother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Connector 14"/>
            <p:cNvCxnSpPr>
              <a:stCxn id="13" idx="3"/>
              <a:endCxn id="14" idx="1"/>
            </p:cNvCxnSpPr>
            <p:nvPr/>
          </p:nvCxnSpPr>
          <p:spPr>
            <a:xfrm>
              <a:off x="2971800" y="2985900"/>
              <a:ext cx="28194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971800" y="2985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j-lt"/>
                </a:rPr>
                <a:t>1</a:t>
              </a:r>
              <a:endParaRPr lang="en-US" dirty="0">
                <a:latin typeface="+mj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02371" y="2985900"/>
              <a:ext cx="5982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j-lt"/>
                </a:rPr>
                <a:t>1:69</a:t>
              </a:r>
              <a:endParaRPr lang="en-US" dirty="0">
                <a:latin typeface="+mj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038805" y="2362199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has</a:t>
              </a:r>
              <a:endParaRPr lang="en-US" sz="2400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3937260" y="2837064"/>
              <a:ext cx="838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524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 Soft Constraints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333916" y="2798767"/>
            <a:ext cx="6156600" cy="2228535"/>
            <a:chOff x="1321039" y="2418396"/>
            <a:chExt cx="6156600" cy="2228535"/>
          </a:xfrm>
        </p:grpSpPr>
        <p:grpSp>
          <p:nvGrpSpPr>
            <p:cNvPr id="4" name="Group 3"/>
            <p:cNvGrpSpPr/>
            <p:nvPr/>
          </p:nvGrpSpPr>
          <p:grpSpPr>
            <a:xfrm>
              <a:off x="1321039" y="2418396"/>
              <a:ext cx="6156600" cy="1150201"/>
              <a:chOff x="1303200" y="2362199"/>
              <a:chExt cx="6156600" cy="1150201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303200" y="2459400"/>
                <a:ext cx="1668600" cy="1053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</a:rPr>
                  <a:t>Child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5791200" y="2459400"/>
                <a:ext cx="1668600" cy="1053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chemeClr val="tx1"/>
                    </a:solidFill>
                  </a:rPr>
                  <a:t>Mother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7" name="Straight Connector 6"/>
              <p:cNvCxnSpPr>
                <a:stCxn id="5" idx="3"/>
                <a:endCxn id="6" idx="1"/>
              </p:cNvCxnSpPr>
              <p:nvPr/>
            </p:nvCxnSpPr>
            <p:spPr>
              <a:xfrm>
                <a:off x="2971800" y="2985900"/>
                <a:ext cx="28194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2971800" y="29859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j-lt"/>
                  </a:rPr>
                  <a:t>1</a:t>
                </a:r>
                <a:endParaRPr lang="en-US" dirty="0">
                  <a:latin typeface="+mj-lt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038805" y="2362199"/>
                <a:ext cx="6351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has</a:t>
                </a:r>
                <a:endParaRPr lang="en-US" sz="2400" dirty="0"/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937260" y="2837064"/>
                <a:ext cx="838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4190" y="3062770"/>
              <a:ext cx="638175" cy="327986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486343" y="3569713"/>
              <a:ext cx="2017988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Mean: 2</a:t>
              </a:r>
            </a:p>
            <a:p>
              <a:r>
                <a:rPr lang="en-US" sz="1600" dirty="0" smtClean="0"/>
                <a:t>Std. Dev.: 1</a:t>
              </a:r>
            </a:p>
            <a:p>
              <a:r>
                <a:rPr lang="en-US" sz="1600" dirty="0" smtClean="0"/>
                <a:t>Likelihood Cutoff: 16</a:t>
              </a:r>
            </a:p>
            <a:p>
              <a:r>
                <a:rPr lang="en-US" sz="1600" dirty="0" smtClean="0"/>
                <a:t>Validity Cutoff: 69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4766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10365</TotalTime>
  <Words>1023</Words>
  <Application>Microsoft Office PowerPoint</Application>
  <PresentationFormat>On-screen Show (4:3)</PresentationFormat>
  <Paragraphs>258</Paragraphs>
  <Slides>22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Improving Quality Through Increased Fidelity</vt:lpstr>
      <vt:lpstr>Context</vt:lpstr>
      <vt:lpstr>The Problem: Fidelity</vt:lpstr>
      <vt:lpstr>Our 7- Layer Organization</vt:lpstr>
      <vt:lpstr>Knowledge Layer Problem 1: Valid Models</vt:lpstr>
      <vt:lpstr>Example: Child has Mother</vt:lpstr>
      <vt:lpstr>Allow Invalid Information But Detect and Notify</vt:lpstr>
      <vt:lpstr>Knowledge Layer: Problem 2 : Hard Constraints</vt:lpstr>
      <vt:lpstr>Provide Soft Constraints</vt:lpstr>
      <vt:lpstr>New Model of Constraints</vt:lpstr>
      <vt:lpstr>Constraints as Implications</vt:lpstr>
      <vt:lpstr>Evidence Layer Problem: How do you know an       assertion is true?</vt:lpstr>
      <vt:lpstr>Evidence</vt:lpstr>
      <vt:lpstr>Communication Layer</vt:lpstr>
      <vt:lpstr>Communication Layer Problem: Understanding the Many Models</vt:lpstr>
      <vt:lpstr>Communication Layer Problem Non-Isomorphic Models</vt:lpstr>
      <vt:lpstr>Example of Communication Layer Problem</vt:lpstr>
      <vt:lpstr>Extraction Example</vt:lpstr>
      <vt:lpstr>Problems</vt:lpstr>
      <vt:lpstr>Action Layer</vt:lpstr>
      <vt:lpstr>Fidelity Enhancement Example</vt:lpstr>
      <vt:lpstr>Suggestions for Higher-Quality Social Models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Quality Through Fidelity</dc:title>
  <dc:creator>Scott</dc:creator>
  <cp:lastModifiedBy>Scott</cp:lastModifiedBy>
  <cp:revision>68</cp:revision>
  <dcterms:created xsi:type="dcterms:W3CDTF">2014-10-19T01:58:10Z</dcterms:created>
  <dcterms:modified xsi:type="dcterms:W3CDTF">2014-10-28T14:01:52Z</dcterms:modified>
</cp:coreProperties>
</file>